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81" r:id="rId17"/>
    <p:sldId id="273" r:id="rId18"/>
    <p:sldId id="279" r:id="rId19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lasquez, Claudia" userId="3c5a82d6-b637-452e-947c-194700a75d6e" providerId="ADAL" clId="{1059173D-9E41-4952-ADDC-6499596F3B3E}"/>
    <pc:docChg chg="modSld">
      <pc:chgData name="Velasquez, Claudia" userId="3c5a82d6-b637-452e-947c-194700a75d6e" providerId="ADAL" clId="{1059173D-9E41-4952-ADDC-6499596F3B3E}" dt="2023-12-05T22:01:01.414" v="10" actId="20577"/>
      <pc:docMkLst>
        <pc:docMk/>
      </pc:docMkLst>
      <pc:sldChg chg="modSp mod">
        <pc:chgData name="Velasquez, Claudia" userId="3c5a82d6-b637-452e-947c-194700a75d6e" providerId="ADAL" clId="{1059173D-9E41-4952-ADDC-6499596F3B3E}" dt="2023-12-05T22:01:01.414" v="10" actId="20577"/>
        <pc:sldMkLst>
          <pc:docMk/>
          <pc:sldMk cId="1597441402" sldId="263"/>
        </pc:sldMkLst>
        <pc:spChg chg="mod">
          <ac:chgData name="Velasquez, Claudia" userId="3c5a82d6-b637-452e-947c-194700a75d6e" providerId="ADAL" clId="{1059173D-9E41-4952-ADDC-6499596F3B3E}" dt="2023-12-05T22:01:01.414" v="10" actId="20577"/>
          <ac:spMkLst>
            <pc:docMk/>
            <pc:sldMk cId="1597441402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7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1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3822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99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4684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272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091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1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0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7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49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62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9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96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3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tep.edu/human-resources/services/compensation/Administrative%20and%20Professional%20Job%20Descirptions.html" TargetMode="External"/><Relationship Id="rId2" Type="http://schemas.openxmlformats.org/officeDocument/2006/relationships/hyperlink" Target="https://www.utep.edu/human-resources/services/compensation/Salary-Range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Staff Hiring Process –SEAR updates </a:t>
            </a:r>
          </a:p>
        </p:txBody>
      </p:sp>
    </p:spTree>
    <p:extLst>
      <p:ext uri="{BB962C8B-B14F-4D97-AF65-F5344CB8AC3E}">
        <p14:creationId xmlns:p14="http://schemas.microsoft.com/office/powerpoint/2010/main" val="2272081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8637" y="1428750"/>
            <a:ext cx="6888163" cy="3615267"/>
          </a:xfrm>
        </p:spPr>
        <p:txBody>
          <a:bodyPr>
            <a:normAutofit/>
          </a:bodyPr>
          <a:lstStyle/>
          <a:p>
            <a:pPr lvl="0"/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 pay adjustment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hiring official request pay adjustment (only for corrective request). 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SEAR process to request correct pay adjustment.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Retro pay will not be considered.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funding –will require VPBA approval. 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674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9062" y="1123950"/>
            <a:ext cx="8534400" cy="3615267"/>
          </a:xfrm>
        </p:spPr>
        <p:txBody>
          <a:bodyPr>
            <a:normAutofit/>
          </a:bodyPr>
          <a:lstStyle/>
          <a:p>
            <a:pPr lvl="0"/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Staff Supplement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temporary request for performing duties outside their scope of work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allowed on grants per ORSP.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Retro pay will not be considered.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318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6712" y="1123950"/>
            <a:ext cx="6707188" cy="3615267"/>
          </a:xfrm>
        </p:spPr>
        <p:txBody>
          <a:bodyPr>
            <a:normAutofit/>
          </a:bodyPr>
          <a:lstStyle/>
          <a:p>
            <a:pPr lvl="0"/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Funding Source Change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request to modify the funding source from one cost center to another cost center, Cost Center to grant, or grant to cost center.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grant funded request can submit a Funding change form through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Eform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SEAR is not required.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funding will require SEAR process. 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73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9587" y="1609725"/>
            <a:ext cx="7002463" cy="3615267"/>
          </a:xfrm>
        </p:spPr>
        <p:txBody>
          <a:bodyPr>
            <a:normAutofit/>
          </a:bodyPr>
          <a:lstStyle/>
          <a:p>
            <a:pPr lvl="0"/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Modify Job Assignment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request to extend temporary position end date and/or modify hours appointed per week.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grant funded request can submit a Job Attribute Change (JAC) through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Eform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SEAR is not required.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funding will require SEAR process. 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892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37" y="1685925"/>
            <a:ext cx="6583363" cy="3615267"/>
          </a:xfrm>
        </p:spPr>
        <p:txBody>
          <a:bodyPr>
            <a:normAutofit/>
          </a:bodyPr>
          <a:lstStyle/>
          <a:p>
            <a:pPr lvl="0"/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Modify Job Assignment and Funding source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request to extend temporary position end date and/or modify hours appointed per week and funding source.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grant funded request can submit a Job Attribute Change (JAC) through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Eform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SEAR is not required.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funding will require SEAR process.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357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333582"/>
              </p:ext>
            </p:extLst>
          </p:nvPr>
        </p:nvGraphicFramePr>
        <p:xfrm>
          <a:off x="1982788" y="1327817"/>
          <a:ext cx="7504112" cy="3931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0836">
                  <a:extLst>
                    <a:ext uri="{9D8B030D-6E8A-4147-A177-3AD203B41FA5}">
                      <a16:colId xmlns:a16="http://schemas.microsoft.com/office/drawing/2014/main" val="3598998281"/>
                    </a:ext>
                  </a:extLst>
                </a:gridCol>
                <a:gridCol w="2501638">
                  <a:extLst>
                    <a:ext uri="{9D8B030D-6E8A-4147-A177-3AD203B41FA5}">
                      <a16:colId xmlns:a16="http://schemas.microsoft.com/office/drawing/2014/main" val="3194637531"/>
                    </a:ext>
                  </a:extLst>
                </a:gridCol>
                <a:gridCol w="2501638">
                  <a:extLst>
                    <a:ext uri="{9D8B030D-6E8A-4147-A177-3AD203B41FA5}">
                      <a16:colId xmlns:a16="http://schemas.microsoft.com/office/drawing/2014/main" val="3693920496"/>
                    </a:ext>
                  </a:extLst>
                </a:gridCol>
              </a:tblGrid>
              <a:tr h="3127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State funding 100% 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Grant Funded 100% 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State/ Grant funded 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1516648"/>
                  </a:ext>
                </a:extLst>
              </a:tr>
              <a:tr h="5477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Initiator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Initiator 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Initiator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5495"/>
                  </a:ext>
                </a:extLst>
              </a:tr>
              <a:tr h="5188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Department Head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PI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Department Head/PI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752637"/>
                  </a:ext>
                </a:extLst>
              </a:tr>
              <a:tr h="5669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CAO/Business Officer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ORSP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CAO/Business Officer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142210"/>
                  </a:ext>
                </a:extLst>
              </a:tr>
              <a:tr h="5381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Dean/VP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HR 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Dean/VP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825013"/>
                  </a:ext>
                </a:extLst>
              </a:tr>
              <a:tr h="6351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Budget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FYI-Dean, Chair, CAO, Budget  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ORSP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84852"/>
                  </a:ext>
                </a:extLst>
              </a:tr>
              <a:tr h="3129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HR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Budget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618835"/>
                  </a:ext>
                </a:extLst>
              </a:tr>
              <a:tr h="4995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HR 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09619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40138" y="671276"/>
            <a:ext cx="398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Routing: 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66900" y="56007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If college/department does not have CAO/business officer will move to next level.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619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037" y="333375"/>
            <a:ext cx="8534400" cy="36152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of Responsibility (Routing) </a:t>
            </a:r>
          </a:p>
          <a:p>
            <a:pPr marL="0" indent="0" algn="ctr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Initiator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Complete SEAR form to include action items with all supporting documentation. 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Center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initiators (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PI/hiring official)</a:t>
            </a:r>
          </a:p>
          <a:p>
            <a:pPr marL="457200" lvl="1" indent="0">
              <a:buNone/>
            </a:pP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Reviews and support department heads reasons/justification for request to include funding information.  Consult with HR/Budget (E&amp;G) for new positions. 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Verifies all supporting documents for request have been included Example: organizational chart; updated job descriptions etc, If not will return to initiator.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Reviews position justification/ supporting documents and if salary being requested is within incumbents in similar positon unit/department/college. 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Confirms source of funding identified has sufficient funds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** Colleges/department who do not have CAO; will be routed to business manager who will be able to confirm budget. May require AVP confirmation of budget 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668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862" y="342900"/>
            <a:ext cx="8534400" cy="3615267"/>
          </a:xfrm>
        </p:spPr>
        <p:txBody>
          <a:bodyPr>
            <a:no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Head/ Principal Investigator (PI) –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Provides supporting documents and justification for request; include funding justification</a:t>
            </a:r>
          </a:p>
          <a:p>
            <a:pPr lvl="0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Dean/VP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review request provided by Department Head/CAO; acknowledge funding information and support of position. </a:t>
            </a:r>
          </a:p>
          <a:p>
            <a:pPr lvl="0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confirm funding/FTE position control include possible budgetary issues (include FTE/position control/funding/job title) </a:t>
            </a:r>
          </a:p>
          <a:p>
            <a:pPr lvl="0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ORSP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confirm funding/FTE position control include possible grant issues </a:t>
            </a:r>
          </a:p>
          <a:p>
            <a:pPr lvl="0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review support/justification for request, review positions in similar role, qualifications, pay range, equitable pay, job descriptions/job titles, compression. Approve request or return document to department head/CAO/Dean for re-review based on questions/issues. </a:t>
            </a:r>
          </a:p>
          <a:p>
            <a:pPr lvl="0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VPBA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All action items requiring additional funding will require VPBA review for financial impact and approval.</a:t>
            </a:r>
          </a:p>
          <a:p>
            <a:pPr marL="0" indent="0">
              <a:buNone/>
            </a:pPr>
            <a:endParaRPr lang="en-US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Remove appeal request. 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88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2" y="676275"/>
            <a:ext cx="8534400" cy="3615267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Committee SEAR approval routing</a:t>
            </a:r>
          </a:p>
          <a:p>
            <a:pPr marL="0" lvl="0" indent="0" algn="ctr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 McGurk-  VPBA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Manuela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Dokie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ORSP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Denise Lujan –  Entering Student Experience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Gaby Montes –  Human Resource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Joanne Richardson –  Budget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Olivarez –  College of Education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John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Wiebe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 Provost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Sandy Vasquez –  Human Resources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Guadalupe Valencia –  VPBA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Arizve Ochoa-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Retana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 Human Resources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98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649769"/>
              </p:ext>
            </p:extLst>
          </p:nvPr>
        </p:nvGraphicFramePr>
        <p:xfrm>
          <a:off x="2485445" y="1611731"/>
          <a:ext cx="5381625" cy="3783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1625">
                  <a:extLst>
                    <a:ext uri="{9D8B030D-6E8A-4147-A177-3AD203B41FA5}">
                      <a16:colId xmlns:a16="http://schemas.microsoft.com/office/drawing/2014/main" val="1792072020"/>
                    </a:ext>
                  </a:extLst>
                </a:gridCol>
              </a:tblGrid>
              <a:tr h="4083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sng" dirty="0">
                          <a:ln cmpd="dbl">
                            <a:gradFill>
                              <a:gsLst>
                                <a:gs pos="0">
                                  <a:schemeClr val="accent1">
                                    <a:lumMod val="9000"/>
                                    <a:lumOff val="91000"/>
                                  </a:schemeClr>
                                </a:gs>
                                <a:gs pos="74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83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100000">
                                  <a:schemeClr val="accent1">
                                    <a:lumMod val="30000"/>
                                    <a:lumOff val="70000"/>
                                  </a:schemeClr>
                                </a:gs>
                              </a:gsLst>
                              <a:lin ang="5400000" scaled="1"/>
                            </a:gradFill>
                          </a:ln>
                          <a:solidFill>
                            <a:schemeClr val="tx1"/>
                          </a:solidFill>
                          <a:effectLst/>
                        </a:rPr>
                        <a:t>Action Item Request </a:t>
                      </a:r>
                      <a:endParaRPr lang="en-US" sz="1600" u="sng" dirty="0">
                        <a:ln cmpd="dbl">
                          <a:gradFill>
                            <a:gsLst>
                              <a:gs pos="0">
                                <a:schemeClr val="accent1">
                                  <a:lumMod val="9000"/>
                                  <a:lumOff val="91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485222"/>
                  </a:ext>
                </a:extLst>
              </a:tr>
              <a:tr h="2807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n cmpd="dbl">
                            <a:gradFill>
                              <a:gsLst>
                                <a:gs pos="0">
                                  <a:schemeClr val="accent1">
                                    <a:lumMod val="9000"/>
                                    <a:lumOff val="91000"/>
                                  </a:schemeClr>
                                </a:gs>
                                <a:gs pos="74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83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100000">
                                  <a:schemeClr val="accent1">
                                    <a:lumMod val="30000"/>
                                    <a:lumOff val="70000"/>
                                  </a:schemeClr>
                                </a:gs>
                              </a:gsLst>
                              <a:lin ang="5400000" scaled="1"/>
                            </a:gradFill>
                          </a:ln>
                          <a:solidFill>
                            <a:schemeClr val="tx1"/>
                          </a:solidFill>
                          <a:effectLst/>
                        </a:rPr>
                        <a:t>Request Recruitment efforts </a:t>
                      </a:r>
                      <a:endParaRPr lang="en-US" sz="1100" dirty="0">
                        <a:ln cmpd="dbl">
                          <a:gradFill>
                            <a:gsLst>
                              <a:gs pos="0">
                                <a:schemeClr val="accent1">
                                  <a:lumMod val="9000"/>
                                  <a:lumOff val="91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540946"/>
                  </a:ext>
                </a:extLst>
              </a:tr>
              <a:tr h="2807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n cmpd="dbl">
                            <a:gradFill>
                              <a:gsLst>
                                <a:gs pos="0">
                                  <a:schemeClr val="accent1">
                                    <a:lumMod val="9000"/>
                                    <a:lumOff val="91000"/>
                                  </a:schemeClr>
                                </a:gs>
                                <a:gs pos="74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83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100000">
                                  <a:schemeClr val="accent1">
                                    <a:lumMod val="30000"/>
                                    <a:lumOff val="70000"/>
                                  </a:schemeClr>
                                </a:gs>
                              </a:gsLst>
                              <a:lin ang="5400000" scaled="1"/>
                            </a:gradFill>
                          </a:ln>
                          <a:solidFill>
                            <a:schemeClr val="tx1"/>
                          </a:solidFill>
                          <a:effectLst/>
                        </a:rPr>
                        <a:t>New Position </a:t>
                      </a:r>
                      <a:endParaRPr lang="en-US" sz="1100" dirty="0">
                        <a:ln cmpd="dbl">
                          <a:gradFill>
                            <a:gsLst>
                              <a:gs pos="0">
                                <a:schemeClr val="accent1">
                                  <a:lumMod val="9000"/>
                                  <a:lumOff val="91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213809"/>
                  </a:ext>
                </a:extLst>
              </a:tr>
              <a:tr h="2706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n cmpd="dbl">
                            <a:gradFill>
                              <a:gsLst>
                                <a:gs pos="0">
                                  <a:schemeClr val="accent1">
                                    <a:lumMod val="9000"/>
                                    <a:lumOff val="91000"/>
                                  </a:schemeClr>
                                </a:gs>
                                <a:gs pos="74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83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100000">
                                  <a:schemeClr val="accent1">
                                    <a:lumMod val="30000"/>
                                    <a:lumOff val="70000"/>
                                  </a:schemeClr>
                                </a:gs>
                              </a:gsLst>
                              <a:lin ang="5400000" scaled="1"/>
                            </a:gradFill>
                          </a:ln>
                          <a:solidFill>
                            <a:schemeClr val="tx1"/>
                          </a:solidFill>
                          <a:effectLst/>
                        </a:rPr>
                        <a:t>Auto Promote </a:t>
                      </a:r>
                      <a:endParaRPr lang="en-US" sz="1100" dirty="0">
                        <a:ln cmpd="dbl">
                          <a:gradFill>
                            <a:gsLst>
                              <a:gs pos="0">
                                <a:schemeClr val="accent1">
                                  <a:lumMod val="9000"/>
                                  <a:lumOff val="91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046989"/>
                  </a:ext>
                </a:extLst>
              </a:tr>
              <a:tr h="2807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n cmpd="dbl">
                            <a:gradFill>
                              <a:gsLst>
                                <a:gs pos="0">
                                  <a:schemeClr val="accent1">
                                    <a:lumMod val="9000"/>
                                    <a:lumOff val="91000"/>
                                  </a:schemeClr>
                                </a:gs>
                                <a:gs pos="74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83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100000">
                                  <a:schemeClr val="accent1">
                                    <a:lumMod val="30000"/>
                                    <a:lumOff val="70000"/>
                                  </a:schemeClr>
                                </a:gs>
                              </a:gsLst>
                              <a:lin ang="5400000" scaled="1"/>
                            </a:gradFill>
                          </a:ln>
                          <a:solidFill>
                            <a:schemeClr val="tx1"/>
                          </a:solidFill>
                          <a:effectLst/>
                        </a:rPr>
                        <a:t>Direct Hire </a:t>
                      </a:r>
                      <a:endParaRPr lang="en-US" sz="1100" dirty="0">
                        <a:ln cmpd="dbl">
                          <a:gradFill>
                            <a:gsLst>
                              <a:gs pos="0">
                                <a:schemeClr val="accent1">
                                  <a:lumMod val="9000"/>
                                  <a:lumOff val="91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465778"/>
                  </a:ext>
                </a:extLst>
              </a:tr>
              <a:tr h="2807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n cmpd="dbl">
                            <a:gradFill>
                              <a:gsLst>
                                <a:gs pos="0">
                                  <a:schemeClr val="accent1">
                                    <a:lumMod val="9000"/>
                                    <a:lumOff val="91000"/>
                                  </a:schemeClr>
                                </a:gs>
                                <a:gs pos="74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83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100000">
                                  <a:schemeClr val="accent1">
                                    <a:lumMod val="30000"/>
                                    <a:lumOff val="70000"/>
                                  </a:schemeClr>
                                </a:gs>
                              </a:gsLst>
                              <a:lin ang="5400000" scaled="1"/>
                            </a:gradFill>
                          </a:ln>
                          <a:solidFill>
                            <a:schemeClr val="tx1"/>
                          </a:solidFill>
                          <a:effectLst/>
                        </a:rPr>
                        <a:t>Extend an offer above approved amount </a:t>
                      </a:r>
                      <a:endParaRPr lang="en-US" sz="1100" dirty="0">
                        <a:ln cmpd="dbl">
                          <a:gradFill>
                            <a:gsLst>
                              <a:gs pos="0">
                                <a:schemeClr val="accent1">
                                  <a:lumMod val="9000"/>
                                  <a:lumOff val="91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006418"/>
                  </a:ext>
                </a:extLst>
              </a:tr>
              <a:tr h="2807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n cmpd="dbl">
                            <a:gradFill>
                              <a:gsLst>
                                <a:gs pos="0">
                                  <a:schemeClr val="accent1">
                                    <a:lumMod val="9000"/>
                                    <a:lumOff val="91000"/>
                                  </a:schemeClr>
                                </a:gs>
                                <a:gs pos="74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83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100000">
                                  <a:schemeClr val="accent1">
                                    <a:lumMod val="30000"/>
                                    <a:lumOff val="70000"/>
                                  </a:schemeClr>
                                </a:gs>
                              </a:gsLst>
                              <a:lin ang="5400000" scaled="1"/>
                            </a:gradFill>
                          </a:ln>
                          <a:solidFill>
                            <a:schemeClr val="tx1"/>
                          </a:solidFill>
                          <a:effectLst/>
                        </a:rPr>
                        <a:t>Job audit</a:t>
                      </a:r>
                      <a:endParaRPr lang="en-US" sz="1100" dirty="0">
                        <a:ln cmpd="dbl">
                          <a:gradFill>
                            <a:gsLst>
                              <a:gs pos="0">
                                <a:schemeClr val="accent1">
                                  <a:lumMod val="9000"/>
                                  <a:lumOff val="91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403858"/>
                  </a:ext>
                </a:extLst>
              </a:tr>
              <a:tr h="2807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n cmpd="dbl">
                            <a:gradFill>
                              <a:gsLst>
                                <a:gs pos="0">
                                  <a:schemeClr val="accent1">
                                    <a:lumMod val="9000"/>
                                    <a:lumOff val="91000"/>
                                  </a:schemeClr>
                                </a:gs>
                                <a:gs pos="74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83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100000">
                                  <a:schemeClr val="accent1">
                                    <a:lumMod val="30000"/>
                                    <a:lumOff val="70000"/>
                                  </a:schemeClr>
                                </a:gs>
                              </a:gsLst>
                              <a:lin ang="5400000" scaled="1"/>
                            </a:gradFill>
                          </a:ln>
                          <a:solidFill>
                            <a:schemeClr val="tx1"/>
                          </a:solidFill>
                          <a:effectLst/>
                        </a:rPr>
                        <a:t>Corrective pay adjustments </a:t>
                      </a:r>
                      <a:endParaRPr lang="en-US" sz="1100" dirty="0">
                        <a:ln cmpd="dbl">
                          <a:gradFill>
                            <a:gsLst>
                              <a:gs pos="0">
                                <a:schemeClr val="accent1">
                                  <a:lumMod val="9000"/>
                                  <a:lumOff val="91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296482"/>
                  </a:ext>
                </a:extLst>
              </a:tr>
              <a:tr h="2807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n cmpd="dbl">
                            <a:gradFill>
                              <a:gsLst>
                                <a:gs pos="0">
                                  <a:schemeClr val="accent1">
                                    <a:lumMod val="9000"/>
                                    <a:lumOff val="91000"/>
                                  </a:schemeClr>
                                </a:gs>
                                <a:gs pos="74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83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100000">
                                  <a:schemeClr val="accent1">
                                    <a:lumMod val="30000"/>
                                    <a:lumOff val="70000"/>
                                  </a:schemeClr>
                                </a:gs>
                              </a:gsLst>
                              <a:lin ang="5400000" scaled="1"/>
                            </a:gradFill>
                          </a:ln>
                          <a:solidFill>
                            <a:schemeClr val="tx1"/>
                          </a:solidFill>
                          <a:effectLst/>
                        </a:rPr>
                        <a:t>Salary supplement </a:t>
                      </a:r>
                      <a:endParaRPr lang="en-US" sz="1100" dirty="0">
                        <a:ln cmpd="dbl">
                          <a:gradFill>
                            <a:gsLst>
                              <a:gs pos="0">
                                <a:schemeClr val="accent1">
                                  <a:lumMod val="9000"/>
                                  <a:lumOff val="91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722543"/>
                  </a:ext>
                </a:extLst>
              </a:tr>
              <a:tr h="2807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n cmpd="dbl">
                            <a:gradFill>
                              <a:gsLst>
                                <a:gs pos="0">
                                  <a:schemeClr val="accent1">
                                    <a:lumMod val="9000"/>
                                    <a:lumOff val="91000"/>
                                  </a:schemeClr>
                                </a:gs>
                                <a:gs pos="74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83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100000">
                                  <a:schemeClr val="accent1">
                                    <a:lumMod val="30000"/>
                                    <a:lumOff val="70000"/>
                                  </a:schemeClr>
                                </a:gs>
                              </a:gsLst>
                              <a:lin ang="5400000" scaled="1"/>
                            </a:gradFill>
                          </a:ln>
                          <a:solidFill>
                            <a:schemeClr val="tx1"/>
                          </a:solidFill>
                          <a:effectLst/>
                        </a:rPr>
                        <a:t>Funding Source Change </a:t>
                      </a:r>
                      <a:endParaRPr lang="en-US" sz="1100" dirty="0">
                        <a:ln cmpd="dbl">
                          <a:gradFill>
                            <a:gsLst>
                              <a:gs pos="0">
                                <a:schemeClr val="accent1">
                                  <a:lumMod val="9000"/>
                                  <a:lumOff val="91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121269"/>
                  </a:ext>
                </a:extLst>
              </a:tr>
              <a:tr h="2807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n cmpd="dbl">
                            <a:gradFill>
                              <a:gsLst>
                                <a:gs pos="0">
                                  <a:schemeClr val="accent1">
                                    <a:lumMod val="9000"/>
                                    <a:lumOff val="91000"/>
                                  </a:schemeClr>
                                </a:gs>
                                <a:gs pos="74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83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100000">
                                  <a:schemeClr val="accent1">
                                    <a:lumMod val="30000"/>
                                    <a:lumOff val="70000"/>
                                  </a:schemeClr>
                                </a:gs>
                              </a:gsLst>
                              <a:lin ang="5400000" scaled="1"/>
                            </a:gradFill>
                          </a:ln>
                          <a:solidFill>
                            <a:schemeClr val="tx1"/>
                          </a:solidFill>
                          <a:effectLst/>
                        </a:rPr>
                        <a:t>Modify Job Assignment </a:t>
                      </a:r>
                      <a:endParaRPr lang="en-US" sz="1100" dirty="0">
                        <a:ln cmpd="dbl">
                          <a:gradFill>
                            <a:gsLst>
                              <a:gs pos="0">
                                <a:schemeClr val="accent1">
                                  <a:lumMod val="9000"/>
                                  <a:lumOff val="91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53119"/>
                  </a:ext>
                </a:extLst>
              </a:tr>
              <a:tr h="5770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n cmpd="dbl">
                            <a:gradFill>
                              <a:gsLst>
                                <a:gs pos="0">
                                  <a:schemeClr val="accent1">
                                    <a:lumMod val="9000"/>
                                    <a:lumOff val="91000"/>
                                  </a:schemeClr>
                                </a:gs>
                                <a:gs pos="74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83000">
                                  <a:schemeClr val="accent1">
                                    <a:lumMod val="45000"/>
                                    <a:lumOff val="55000"/>
                                  </a:schemeClr>
                                </a:gs>
                                <a:gs pos="100000">
                                  <a:schemeClr val="accent1">
                                    <a:lumMod val="30000"/>
                                    <a:lumOff val="70000"/>
                                  </a:schemeClr>
                                </a:gs>
                              </a:gsLst>
                              <a:lin ang="5400000" scaled="1"/>
                            </a:gradFill>
                          </a:ln>
                          <a:solidFill>
                            <a:schemeClr val="tx1"/>
                          </a:solidFill>
                          <a:effectLst/>
                        </a:rPr>
                        <a:t>Modify Job Assignment and Funding Source </a:t>
                      </a:r>
                      <a:endParaRPr lang="en-US" sz="1100" dirty="0">
                        <a:ln cmpd="dbl">
                          <a:gradFill>
                            <a:gsLst>
                              <a:gs pos="0">
                                <a:schemeClr val="accent1">
                                  <a:lumMod val="9000"/>
                                  <a:lumOff val="91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28956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2618" y="712806"/>
            <a:ext cx="86639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Action Items routed through STAFF</a:t>
            </a:r>
            <a:r>
              <a:rPr kumimoji="0" lang="en-US" altLang="en-US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EMPLOYMENT ACTIONS REQUEST ( SEAR)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56870" y="1413758"/>
            <a:ext cx="5410200" cy="38290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2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8725" y="1164870"/>
            <a:ext cx="8277225" cy="3859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Recruitment Efforts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Request to fill vacant position.</a:t>
            </a:r>
          </a:p>
          <a:p>
            <a:pPr lvl="1"/>
            <a:endParaRPr lang="en-US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lvl="1"/>
            <a:r>
              <a:rPr lang="en-US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Classified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salary will revert back to minimum of position and be posted at the minimum range; </a:t>
            </a:r>
          </a:p>
          <a:p>
            <a:pPr lvl="1"/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en-US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A&amp;P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salary will remain as previous incumbents budgeted amount. Department will be able to manage offer within and up to previous incumbents budgeted amount. Department will consider factors (ex: employees within same position/department, experience). HR will review consistency/equity within similar positions in same unit/and or university.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126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137" y="1657350"/>
            <a:ext cx="7192963" cy="3615267"/>
          </a:xfrm>
        </p:spPr>
        <p:txBody>
          <a:bodyPr>
            <a:normAutofit/>
          </a:bodyPr>
          <a:lstStyle/>
          <a:p>
            <a:pPr lvl="0"/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Position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position not approved in current budget; new budget line item for classified or A&amp;P positions at minimum.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approved, position will be temporary within fiscal year ending 8/31, department will have option to include during budget period request. 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new position request will require VPBA’s approval prior to proceeding with posting.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Grant positon – will not go to VPBA. 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25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3412" y="1381125"/>
            <a:ext cx="6507163" cy="3615267"/>
          </a:xfrm>
        </p:spPr>
        <p:txBody>
          <a:bodyPr>
            <a:normAutofit/>
          </a:bodyPr>
          <a:lstStyle/>
          <a:p>
            <a:pPr lvl="0"/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Auto-Promote: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promote an internal candidate to a vacant position within the dept. only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 submitting request, Department will need to consider factors (ex: employees within same position/department, experience, market). 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 will review consistency/equity within similar positions in same unit/and or university upon receipt of the request.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050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0037" y="895350"/>
            <a:ext cx="7316788" cy="3615267"/>
          </a:xfrm>
        </p:spPr>
        <p:txBody>
          <a:bodyPr>
            <a:normAutofit/>
          </a:bodyPr>
          <a:lstStyle/>
          <a:p>
            <a:pPr lvl="0"/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Hire: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opportunity to fill temporary position without posting and going through recruitment process (state or grant funded research positions.)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Existing position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new position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to consider: 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Term full time benefit eligible positions will need to be recruited for.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hire approved positions – Research related; post-doctoral.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390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312" y="219075"/>
            <a:ext cx="8534400" cy="3951273"/>
          </a:xfrm>
        </p:spPr>
        <p:txBody>
          <a:bodyPr>
            <a:noAutofit/>
          </a:bodyPr>
          <a:lstStyle/>
          <a:p>
            <a:pPr lvl="0"/>
            <a:r>
              <a:rPr lang="en-US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Extend an offer above budgeted amount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hiring official request higher salary than approved budgeted amount (classified/A&amp;P)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Hiring Department will have the opportunity to offer candidate within a 10% salary increase if they have funds available without submitting request via SEAR:  </a:t>
            </a:r>
          </a:p>
          <a:p>
            <a:pPr lvl="2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Hiring Departments must identify funds to cover the increase permanently with HR Recruiter prior to making an offer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 of salary savings from a vacant line is not a valid source of funding as it is a temporary savings for the remainder of the year.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A&amp;P positions- Hiring department can offer 10% above budgeted amount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Classified positions  -  Hiring department can offer 10 % above minimum</a:t>
            </a:r>
          </a:p>
          <a:p>
            <a:pPr lvl="2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to offer within 10% will not be required to be processed through SEAR as long as the department can identify permanent funds to cover request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3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funding is not identified hiring department will need to route request via SEAR form and provide justification on the plan to obtain funds. A few options to consider:</a:t>
            </a:r>
          </a:p>
          <a:p>
            <a:pPr lvl="4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of a permanent vacant departmental line</a:t>
            </a:r>
          </a:p>
          <a:p>
            <a:pPr lvl="4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of permanent departmental M&amp;O funds</a:t>
            </a:r>
          </a:p>
          <a:p>
            <a:pPr lvl="3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form will be routed to VPBA  for review and final approval </a:t>
            </a:r>
          </a:p>
          <a:p>
            <a:pPr lvl="2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request of more than 10% will need to be routed for approval via SEAR form, as long as the department can identify permanent funds to cover request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3">
              <a:buFont typeface="Wingdings 3" panose="05040102010807070707" pitchFamily="18" charset="2"/>
              <a:buChar char="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funds will route to VPBA for review and approval for both A/P and Classified positions. Grants -ORSP approval will be required.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 will review consistency/equity within similar positions in same unit/and or university.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441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012" y="933450"/>
            <a:ext cx="6621463" cy="3615267"/>
          </a:xfrm>
        </p:spPr>
        <p:txBody>
          <a:bodyPr>
            <a:normAutofit/>
          </a:bodyPr>
          <a:lstStyle/>
          <a:p>
            <a:pPr lvl="0"/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Retention: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department request higher salary than budgeted amount for current incumbent for retention purpose. </a:t>
            </a:r>
          </a:p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SEAR process to request retention and VPBA approval will be required. </a:t>
            </a: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281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037" y="438150"/>
            <a:ext cx="8534400" cy="3615267"/>
          </a:xfrm>
        </p:spPr>
        <p:txBody>
          <a:bodyPr>
            <a:noAutofit/>
          </a:bodyPr>
          <a:lstStyle/>
          <a:p>
            <a:pPr lvl="0"/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audit: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hiring official request job audit for current position (vacant/filled)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 of funding will need be identified within department budget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 Review of job audit can result in promotions, reclassifications, salary adjustment.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result of Audit requires additional funding, Hiring department needs to identify the funding source to use to cover the increase.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VPBA approval required for additional funds.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Retro pay will not be considered.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Definitions:</a:t>
            </a:r>
          </a:p>
          <a:p>
            <a:pPr lvl="2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Promotion – functions identified in current job have changed scope of work resulting in an increase of additional duties. Incumbent is expected to perform functions at an advanced level. </a:t>
            </a:r>
          </a:p>
          <a:p>
            <a:pPr lvl="2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Reclassifications – an adjustment of a job title/job functions/, change in position responsibilities. </a:t>
            </a:r>
          </a:p>
          <a:p>
            <a:pPr lvl="2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Salary adjustments – review managers request in incumbent’s current allocated salary in comparison similar roles, functions, salary rates. 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588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12017</TotalTime>
  <Words>1442</Words>
  <Application>Microsoft Office PowerPoint</Application>
  <PresentationFormat>Widescreen</PresentationFormat>
  <Paragraphs>134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Courier New</vt:lpstr>
      <vt:lpstr>Symbol</vt:lpstr>
      <vt:lpstr>Times New Roman</vt:lpstr>
      <vt:lpstr>Trebuchet MS</vt:lpstr>
      <vt:lpstr>Wingdings 3</vt:lpstr>
      <vt:lpstr>Facet</vt:lpstr>
      <vt:lpstr>Staff Hiring Process –SEAR updates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Hiring Process – SEAR updates</dc:title>
  <dc:creator>Ochoa-Retana, Arizve</dc:creator>
  <cp:lastModifiedBy>Velasquez, Claudia</cp:lastModifiedBy>
  <cp:revision>45</cp:revision>
  <cp:lastPrinted>2021-04-08T14:05:35Z</cp:lastPrinted>
  <dcterms:created xsi:type="dcterms:W3CDTF">2021-03-31T17:14:26Z</dcterms:created>
  <dcterms:modified xsi:type="dcterms:W3CDTF">2023-12-05T22:01:09Z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73649dc-6fee-4eb8-a128-734c3c842ea8_Enabled">
    <vt:lpwstr>true</vt:lpwstr>
  </property>
  <property fmtid="{D5CDD505-2E9C-101B-9397-08002B2CF9AE}" pid="3" name="MSIP_Label_b73649dc-6fee-4eb8-a128-734c3c842ea8_SetDate">
    <vt:lpwstr>2023-11-21T17:43:32Z</vt:lpwstr>
  </property>
  <property fmtid="{D5CDD505-2E9C-101B-9397-08002B2CF9AE}" pid="4" name="MSIP_Label_b73649dc-6fee-4eb8-a128-734c3c842ea8_Method">
    <vt:lpwstr>Standard</vt:lpwstr>
  </property>
  <property fmtid="{D5CDD505-2E9C-101B-9397-08002B2CF9AE}" pid="5" name="MSIP_Label_b73649dc-6fee-4eb8-a128-734c3c842ea8_Name">
    <vt:lpwstr>defa4170-0d19-0005-0004-bc88714345d2</vt:lpwstr>
  </property>
  <property fmtid="{D5CDD505-2E9C-101B-9397-08002B2CF9AE}" pid="6" name="MSIP_Label_b73649dc-6fee-4eb8-a128-734c3c842ea8_SiteId">
    <vt:lpwstr>857c21d2-1a16-43a4-90cf-d57f3fab9d2f</vt:lpwstr>
  </property>
  <property fmtid="{D5CDD505-2E9C-101B-9397-08002B2CF9AE}" pid="7" name="MSIP_Label_b73649dc-6fee-4eb8-a128-734c3c842ea8_ActionId">
    <vt:lpwstr>a729ba6a-13e4-4e39-bae2-1473433cfdf8</vt:lpwstr>
  </property>
  <property fmtid="{D5CDD505-2E9C-101B-9397-08002B2CF9AE}" pid="8" name="MSIP_Label_b73649dc-6fee-4eb8-a128-734c3c842ea8_ContentBits">
    <vt:lpwstr>0</vt:lpwstr>
  </property>
</Properties>
</file>